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256" r:id="rId3"/>
    <p:sldId id="316" r:id="rId4"/>
    <p:sldId id="317" r:id="rId5"/>
    <p:sldId id="302" r:id="rId6"/>
    <p:sldId id="303" r:id="rId7"/>
    <p:sldId id="318" r:id="rId8"/>
    <p:sldId id="312" r:id="rId9"/>
    <p:sldId id="257" r:id="rId10"/>
    <p:sldId id="258" r:id="rId11"/>
    <p:sldId id="287" r:id="rId12"/>
    <p:sldId id="294" r:id="rId13"/>
    <p:sldId id="322" r:id="rId14"/>
    <p:sldId id="323" r:id="rId15"/>
    <p:sldId id="324" r:id="rId16"/>
    <p:sldId id="325" r:id="rId17"/>
    <p:sldId id="336" r:id="rId18"/>
    <p:sldId id="332" r:id="rId19"/>
    <p:sldId id="333" r:id="rId20"/>
    <p:sldId id="334" r:id="rId21"/>
    <p:sldId id="335" r:id="rId22"/>
    <p:sldId id="321" r:id="rId23"/>
    <p:sldId id="327" r:id="rId24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6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5990D-D45D-4D60-9602-86C445F1774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949D8-838F-477A-BCE8-658734536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8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7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N, P, temperature, storms, morphometry, landscape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</a:t>
            </a:r>
            <a:r>
              <a:rPr lang="en-US" baseline="0" dirty="0"/>
              <a:t> story we wanted to tell.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2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1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omized evergreen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0" descr="backgrounds_349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757238" y="6224588"/>
            <a:ext cx="56435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 </a:t>
            </a:r>
          </a:p>
        </p:txBody>
      </p:sp>
      <p:sp>
        <p:nvSpPr>
          <p:cNvPr id="7" name="Rectangle 24"/>
          <p:cNvSpPr>
            <a:spLocks noChangeArrowheads="1"/>
          </p:cNvSpPr>
          <p:nvPr userDrawn="1"/>
        </p:nvSpPr>
        <p:spPr bwMode="auto">
          <a:xfrm>
            <a:off x="2914650" y="3481388"/>
            <a:ext cx="6334125" cy="1371600"/>
          </a:xfrm>
          <a:prstGeom prst="rect">
            <a:avLst/>
          </a:prstGeom>
          <a:solidFill>
            <a:srgbClr val="0067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F6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8" name="Text Box 25"/>
          <p:cNvSpPr txBox="1">
            <a:spLocks noChangeArrowheads="1"/>
          </p:cNvSpPr>
          <p:nvPr userDrawn="1"/>
        </p:nvSpPr>
        <p:spPr bwMode="auto">
          <a:xfrm>
            <a:off x="3124200" y="3657600"/>
            <a:ext cx="4724400" cy="963613"/>
          </a:xfrm>
          <a:prstGeom prst="rect">
            <a:avLst/>
          </a:prstGeom>
          <a:solidFill>
            <a:srgbClr val="FFEA88"/>
          </a:solidFill>
          <a:ln w="9525">
            <a:solidFill>
              <a:srgbClr val="FFEA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9728" tIns="109728" rIns="109728" bIns="10972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800"/>
              <a:t>Photo image area measures 1.5” H x 7” and can be masked by a collage strip of one, two or three images.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The photo image area is located 3.19” from left and 3.81” from top of page. 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Each image used in collage should be reduced or cropped to a maximum of 1.5” high, stroked with a 1.5 pt white frame and positioned edge-to-edge with accompanying images.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4650" y="1498600"/>
            <a:ext cx="5713413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b"/>
          <a:lstStyle>
            <a:lvl1pPr>
              <a:lnSpc>
                <a:spcPct val="90000"/>
              </a:lnSpc>
              <a:defRPr sz="24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anose="02020603050405020304" pitchFamily="18" charset="0"/>
              <a:buNone/>
              <a:defRPr sz="1400" i="1">
                <a:solidFill>
                  <a:srgbClr val="00673E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629400" y="6224588"/>
            <a:ext cx="1905000" cy="228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48E82B3-E6BD-42E1-B6EC-294D7530A064}" type="datetime1">
              <a:rPr lang="en-US"/>
              <a:pPr>
                <a:defRPr/>
              </a:pPr>
              <a:t>8/3/2017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34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438C6-1BE1-41FE-996F-1F0E1E658C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374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32FF0-F204-41B9-9612-B675B52DA8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358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D3327-C52F-4679-A4C5-71B0CEB5E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2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27B5-66B0-4A17-9C62-BCF89E252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216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72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5A207-CF20-414A-BC84-F85ED01F09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660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868F9-6FD5-45E6-9B16-C1D74CE50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258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7AF4A-75CB-4425-BF75-1C1BECC73C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75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5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05A30-FEBC-4BB0-AFEE-B2601559B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886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9AE64-4D20-4A94-BAA9-6704423350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421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41042-CE1C-40BD-B8DA-2BAFA8358B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25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7B920-5BC2-4A85-9A39-F7E04F6A4F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1141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538" y="1708150"/>
            <a:ext cx="1943100" cy="4235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7238" y="1708150"/>
            <a:ext cx="5676900" cy="4235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825B7-2C6D-483F-B8DD-BD62BCF09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64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238" y="1708150"/>
            <a:ext cx="7772400" cy="30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7238" y="2165350"/>
            <a:ext cx="7772400" cy="377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2A302-475D-473A-9910-D3BC264B2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584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57238" y="1708150"/>
            <a:ext cx="7772400" cy="4235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F69E5-203A-4B8B-BF7F-DECAE81E2A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0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3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4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3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0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9" descr="backgrounds_349d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7238" y="1708150"/>
            <a:ext cx="7772400" cy="304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Cyanobacteria and their toxins, an emerging public health threat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7238" y="2165350"/>
            <a:ext cx="77724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24588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</a:defRPr>
            </a:lvl1pPr>
          </a:lstStyle>
          <a:p>
            <a:pPr>
              <a:defRPr/>
            </a:pPr>
            <a:fld id="{01DB69FF-1361-402E-B16A-14C85BCE58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57238" y="6219825"/>
            <a:ext cx="5643562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</a:t>
            </a:r>
          </a:p>
        </p:txBody>
      </p:sp>
      <p:sp>
        <p:nvSpPr>
          <p:cNvPr id="1031" name="Rectangle 10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673E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1100" b="1" kern="12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168275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17462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16986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17625" indent="-17621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»"/>
        <a:defRPr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milstead.bryan@epa.gov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1911"/>
            <a:ext cx="7772400" cy="2387600"/>
          </a:xfrm>
        </p:spPr>
        <p:txBody>
          <a:bodyPr>
            <a:noAutofit/>
          </a:bodyPr>
          <a:lstStyle/>
          <a:p>
            <a:r>
              <a:rPr lang="en-US" sz="3000" dirty="0"/>
              <a:t>Phytoplankton community composition and cyanotoxin detection among lakes included in the 2007 National Lake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Betty J. Kreakie</a:t>
            </a:r>
            <a:r>
              <a:rPr lang="en-US" sz="2100" baseline="30000" dirty="0"/>
              <a:t>1</a:t>
            </a:r>
            <a:r>
              <a:rPr lang="en-US" sz="2100" dirty="0"/>
              <a:t> , W. Bryan Milstead</a:t>
            </a:r>
            <a:r>
              <a:rPr lang="en-US" sz="2100" baseline="30000" dirty="0"/>
              <a:t>1</a:t>
            </a:r>
            <a:r>
              <a:rPr lang="en-US" sz="2100" dirty="0"/>
              <a:t>, Jeffrey W. Hollister</a:t>
            </a:r>
            <a:r>
              <a:rPr lang="en-US" sz="2100" baseline="30000" dirty="0"/>
              <a:t>1</a:t>
            </a:r>
            <a:r>
              <a:rPr lang="en-US" sz="2100" dirty="0"/>
              <a:t>, Elizabeth D. Hilborn</a:t>
            </a:r>
            <a:r>
              <a:rPr lang="en-US" sz="2100" baseline="30000" dirty="0"/>
              <a:t>1</a:t>
            </a:r>
            <a:r>
              <a:rPr lang="en-US" sz="2100" dirty="0"/>
              <a:t>, &amp; Keith A. Loftin</a:t>
            </a:r>
            <a:r>
              <a:rPr lang="en-US" sz="2100" baseline="30000" dirty="0"/>
              <a:t>2</a:t>
            </a:r>
          </a:p>
          <a:p>
            <a:r>
              <a:rPr lang="en-US" sz="1350" dirty="0"/>
              <a:t>Ecological Society of America</a:t>
            </a:r>
          </a:p>
          <a:p>
            <a:r>
              <a:rPr lang="en-US" sz="1350" dirty="0"/>
              <a:t>August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32" y="5625933"/>
            <a:ext cx="3429000" cy="1221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437831"/>
            <a:ext cx="283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2</a:t>
            </a:r>
            <a:r>
              <a:rPr lang="en-US" sz="1350" dirty="0"/>
              <a:t>U.S. Geological Service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94243">
            <a:off x="7676460" y="545918"/>
            <a:ext cx="1223786" cy="951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9" y="479483"/>
            <a:ext cx="1607198" cy="1285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818" y="6437831"/>
            <a:ext cx="30996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1</a:t>
            </a:r>
            <a:r>
              <a:rPr lang="en-US" sz="1350" dirty="0"/>
              <a:t>U.S. Environmental Protection Agency</a:t>
            </a:r>
          </a:p>
        </p:txBody>
      </p:sp>
      <p:pic>
        <p:nvPicPr>
          <p:cNvPr id="1026" name="Picture 2" descr="Image result for ep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43" y="5049395"/>
            <a:ext cx="1258256" cy="12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8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r="6955"/>
          <a:stretch/>
        </p:blipFill>
        <p:spPr>
          <a:xfrm>
            <a:off x="1089784" y="913700"/>
            <a:ext cx="7626377" cy="59199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Sample Sites</a:t>
            </a:r>
          </a:p>
        </p:txBody>
      </p:sp>
    </p:spTree>
    <p:extLst>
      <p:ext uri="{BB962C8B-B14F-4D97-AF65-F5344CB8AC3E}">
        <p14:creationId xmlns:p14="http://schemas.microsoft.com/office/powerpoint/2010/main" val="346501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298"/>
            <a:ext cx="7886700" cy="775777"/>
          </a:xfrm>
        </p:spPr>
        <p:txBody>
          <a:bodyPr/>
          <a:lstStyle/>
          <a:p>
            <a:r>
              <a:rPr lang="en-US" dirty="0"/>
              <a:t>Methods -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63" y="976710"/>
            <a:ext cx="7886700" cy="5036060"/>
          </a:xfrm>
        </p:spPr>
        <p:txBody>
          <a:bodyPr>
            <a:normAutofit/>
          </a:bodyPr>
          <a:lstStyle/>
          <a:p>
            <a:r>
              <a:rPr lang="en-US" dirty="0"/>
              <a:t>Genus level phytoplankton abundances analyzed by non-metric multidimensional scaling (NMDS)with R and </a:t>
            </a:r>
            <a:r>
              <a:rPr lang="en-US" dirty="0" err="1"/>
              <a:t>metaMDS</a:t>
            </a:r>
            <a:r>
              <a:rPr lang="en-US" dirty="0"/>
              <a:t> procedure in the Vegan Package </a:t>
            </a:r>
          </a:p>
          <a:p>
            <a:r>
              <a:rPr lang="en-US" dirty="0"/>
              <a:t>Cluster analysis used to define lake groupings with </a:t>
            </a:r>
            <a:r>
              <a:rPr lang="en-US" dirty="0" err="1"/>
              <a:t>vegdist</a:t>
            </a:r>
            <a:r>
              <a:rPr lang="en-US" dirty="0"/>
              <a:t> procedure (vegan) and </a:t>
            </a:r>
            <a:r>
              <a:rPr lang="en-US" dirty="0" err="1"/>
              <a:t>hclust</a:t>
            </a:r>
            <a:r>
              <a:rPr lang="en-US" dirty="0"/>
              <a:t> (stats)</a:t>
            </a:r>
          </a:p>
          <a:p>
            <a:r>
              <a:rPr lang="en-US" dirty="0"/>
              <a:t>Indicator species analysis the </a:t>
            </a:r>
            <a:r>
              <a:rPr lang="en-US" dirty="0" err="1"/>
              <a:t>indval</a:t>
            </a:r>
            <a:r>
              <a:rPr lang="en-US" dirty="0"/>
              <a:t> procedure (</a:t>
            </a:r>
            <a:r>
              <a:rPr lang="en-US" dirty="0" err="1"/>
              <a:t>labdsv</a:t>
            </a:r>
            <a:r>
              <a:rPr lang="en-US" dirty="0"/>
              <a:t>)</a:t>
            </a:r>
          </a:p>
          <a:p>
            <a:r>
              <a:rPr lang="en-US" dirty="0"/>
              <a:t>All analyses done in the R computing environment with R-studio and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r>
              <a:rPr lang="en-US" dirty="0"/>
              <a:t>Analyze 2007 data first and generate hypotheses to test with the 2012 data.</a:t>
            </a:r>
          </a:p>
        </p:txBody>
      </p:sp>
      <p:pic>
        <p:nvPicPr>
          <p:cNvPr id="2050" name="Picture 2" descr="Image result for gith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784" y="5881910"/>
            <a:ext cx="223775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" y="5881910"/>
            <a:ext cx="12053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693436" y="5753097"/>
            <a:ext cx="4771361" cy="1104901"/>
            <a:chOff x="1631290" y="5753097"/>
            <a:chExt cx="4771361" cy="1104901"/>
          </a:xfrm>
        </p:grpSpPr>
        <p:pic>
          <p:nvPicPr>
            <p:cNvPr id="2054" name="Picture 6" descr="https://www.rstudio.com/wp-content/uploads/2015/12/RStudio_Hex_ggplot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290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tidy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244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rmarkdow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198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ply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151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2" name="Picture 14" descr="Image result for rstudio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65" y="64356"/>
            <a:ext cx="260512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742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1669307"/>
            <a:ext cx="4572000" cy="4572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012926" y="1369984"/>
            <a:ext cx="4060052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R Vegan Package: </a:t>
            </a:r>
            <a:r>
              <a:rPr lang="en-US" altLang="en-US" sz="2800" dirty="0" err="1">
                <a:solidFill>
                  <a:srgbClr val="000000"/>
                </a:solidFill>
              </a:rPr>
              <a:t>metaMDS</a:t>
            </a:r>
            <a:r>
              <a:rPr lang="en-US" altLang="en-US" sz="2800" dirty="0">
                <a:solidFill>
                  <a:srgbClr val="000000"/>
                </a:solidFill>
              </a:rPr>
              <a:t> Procedure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Wisconsin Square Root Transformation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Data Centered, Scaled, and Rotated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10,000 runs with random starts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4 Dimensions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Failed to converge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Stress = 0.178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N = 1148 lakes</a:t>
            </a:r>
          </a:p>
        </p:txBody>
      </p:sp>
    </p:spTree>
    <p:extLst>
      <p:ext uri="{BB962C8B-B14F-4D97-AF65-F5344CB8AC3E}">
        <p14:creationId xmlns:p14="http://schemas.microsoft.com/office/powerpoint/2010/main" val="107261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37073"/>
            <a:ext cx="4572000" cy="457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0667" y="1968623"/>
            <a:ext cx="4572000" cy="3508899"/>
            <a:chOff x="350667" y="823403"/>
            <a:chExt cx="4572000" cy="35088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53"/>
            <a:stretch/>
          </p:blipFill>
          <p:spPr>
            <a:xfrm>
              <a:off x="350667" y="823403"/>
              <a:ext cx="4572000" cy="350889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086169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2435" y="1057922"/>
              <a:ext cx="30168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1436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Cluster Analysis of NMDS Scores to Define </a:t>
            </a:r>
            <a:br>
              <a:rPr lang="en-US" altLang="en-US" sz="3200" dirty="0">
                <a:solidFill>
                  <a:srgbClr val="000000"/>
                </a:solidFill>
              </a:rPr>
            </a:br>
            <a:r>
              <a:rPr lang="en-US" altLang="en-US" sz="3200" dirty="0">
                <a:solidFill>
                  <a:srgbClr val="000000"/>
                </a:solidFill>
              </a:rPr>
              <a:t>Logical Grouping of the Data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9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" y="1789939"/>
            <a:ext cx="4572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377"/>
          <a:stretch/>
        </p:blipFill>
        <p:spPr>
          <a:xfrm>
            <a:off x="4649708" y="2012742"/>
            <a:ext cx="4121111" cy="3601112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2967" y="257146"/>
            <a:ext cx="867348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Two High Level Groups Defined and Mapped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9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" y="882091"/>
            <a:ext cx="5486400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42093" y="88209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839" y="4312658"/>
            <a:ext cx="3234288" cy="251120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2967" y="257146"/>
            <a:ext cx="867348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As a QC Check We Mapped the Taxonomist Also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0497" y="5814874"/>
            <a:ext cx="22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Something is not right</a:t>
            </a:r>
          </a:p>
        </p:txBody>
      </p:sp>
    </p:spTree>
    <p:extLst>
      <p:ext uri="{BB962C8B-B14F-4D97-AF65-F5344CB8AC3E}">
        <p14:creationId xmlns:p14="http://schemas.microsoft.com/office/powerpoint/2010/main" val="1258233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42093" y="88209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839" y="4312658"/>
            <a:ext cx="3234288" cy="251120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2967" y="257146"/>
            <a:ext cx="867348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One Taxonomist Stands Out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0497" y="5814874"/>
            <a:ext cx="22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Something is not right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-45" r="12862" b="45"/>
          <a:stretch/>
        </p:blipFill>
        <p:spPr>
          <a:xfrm>
            <a:off x="487505" y="709922"/>
            <a:ext cx="4253218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57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1669307"/>
            <a:ext cx="4572000" cy="4572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2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Preliminary Result: The Strongest Signal in the Data is the Taxonomist Who Identified the Phytoplankton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9307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" y="166930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22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Preliminary Result: The Strongest Signal in the Data is the Taxonomist Who Identified the Phytoplankton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9307"/>
            <a:ext cx="4572000" cy="457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351" y="1571348"/>
            <a:ext cx="407485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Possible 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taxonomies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Non-random sample allocation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Spatial gradients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Environmental gradients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Temporal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Difficulties with some taxa or morphometric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Filamentous </a:t>
            </a:r>
            <a:r>
              <a:rPr lang="en-US" dirty="0" err="1"/>
              <a:t>cyanos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Heteroconts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Picoplankton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Rare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Preservation methods</a:t>
            </a:r>
          </a:p>
        </p:txBody>
      </p:sp>
    </p:spTree>
    <p:extLst>
      <p:ext uri="{BB962C8B-B14F-4D97-AF65-F5344CB8AC3E}">
        <p14:creationId xmlns:p14="http://schemas.microsoft.com/office/powerpoint/2010/main" val="24430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46" t="29044" r="23270" b="2160"/>
          <a:stretch/>
        </p:blipFill>
        <p:spPr>
          <a:xfrm>
            <a:off x="94760" y="1034397"/>
            <a:ext cx="9049239" cy="5746442"/>
          </a:xfrm>
          <a:prstGeom prst="rect">
            <a:avLst/>
          </a:prstGeom>
        </p:spPr>
      </p:pic>
      <p:pic>
        <p:nvPicPr>
          <p:cNvPr id="1026" name="Picture 2" descr="Image result for nytim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2" y="234297"/>
            <a:ext cx="39719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84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Preliminary Result: The Strongest Signal in the Data is the Taxonomist Who Identified the Phytoplankton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9307"/>
            <a:ext cx="4572000" cy="457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351" y="1571348"/>
            <a:ext cx="407485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the QA/QC work of the 2007 NLA phytoplankton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Imagery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Repeat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a taxonomist to harmonize taxonomic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spatial, environmental, or temporal gradients in lakes assigned to taxonomists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which taxonomic groups differ between taxonomist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at higher (or hierarchical) taxonomic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the 2012 NLA data for differences among taxonomists</a:t>
            </a:r>
          </a:p>
        </p:txBody>
      </p:sp>
    </p:spTree>
    <p:extLst>
      <p:ext uri="{BB962C8B-B14F-4D97-AF65-F5344CB8AC3E}">
        <p14:creationId xmlns:p14="http://schemas.microsoft.com/office/powerpoint/2010/main" val="238711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7755" y="0"/>
            <a:ext cx="3250362" cy="990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2654443" y="4324933"/>
            <a:ext cx="4989229" cy="307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Bryan Milstead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U.S. Environmental Protection Agency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Narragansett RI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hlinkClick r:id="rId4"/>
              </a:rPr>
              <a:t>milstead.bryan@epa.gov</a:t>
            </a:r>
            <a:endParaRPr lang="en-US" sz="2000" dirty="0"/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401-782-3015</a:t>
            </a:r>
          </a:p>
        </p:txBody>
      </p:sp>
    </p:spTree>
    <p:extLst>
      <p:ext uri="{BB962C8B-B14F-4D97-AF65-F5344CB8AC3E}">
        <p14:creationId xmlns:p14="http://schemas.microsoft.com/office/powerpoint/2010/main" val="3064150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5" b="7767"/>
          <a:stretch/>
        </p:blipFill>
        <p:spPr>
          <a:xfrm>
            <a:off x="606455" y="807869"/>
            <a:ext cx="3657600" cy="3062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5" b="8374"/>
          <a:stretch/>
        </p:blipFill>
        <p:spPr>
          <a:xfrm>
            <a:off x="606455" y="3870667"/>
            <a:ext cx="3657600" cy="30095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5" b="8374"/>
          <a:stretch/>
        </p:blipFill>
        <p:spPr>
          <a:xfrm>
            <a:off x="4914900" y="3870667"/>
            <a:ext cx="3657600" cy="3009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b="9588"/>
          <a:stretch/>
        </p:blipFill>
        <p:spPr>
          <a:xfrm>
            <a:off x="4914900" y="887548"/>
            <a:ext cx="3657600" cy="2983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2975" y="168676"/>
            <a:ext cx="714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Original Story we No Longer Have Confidence to Support</a:t>
            </a:r>
          </a:p>
        </p:txBody>
      </p:sp>
    </p:spTree>
    <p:extLst>
      <p:ext uri="{BB962C8B-B14F-4D97-AF65-F5344CB8AC3E}">
        <p14:creationId xmlns:p14="http://schemas.microsoft.com/office/powerpoint/2010/main" val="38610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320" t="13545" r="17166" b="15657"/>
          <a:stretch/>
        </p:blipFill>
        <p:spPr>
          <a:xfrm>
            <a:off x="0" y="0"/>
            <a:ext cx="6082020" cy="3506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496" t="14771" r="41098" b="4270"/>
          <a:stretch/>
        </p:blipFill>
        <p:spPr>
          <a:xfrm>
            <a:off x="4588778" y="1808849"/>
            <a:ext cx="4555222" cy="4710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76676" y="6537424"/>
            <a:ext cx="3783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http://science.sciencemag.org/content/357/6349/405.full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6424" t="47783" r="40915" b="8126"/>
          <a:stretch/>
        </p:blipFill>
        <p:spPr>
          <a:xfrm>
            <a:off x="0" y="3640821"/>
            <a:ext cx="4645308" cy="2600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813" y="653742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http://science.sciencemag.org/content/357/6349/350.full</a:t>
            </a:r>
          </a:p>
        </p:txBody>
      </p:sp>
    </p:spTree>
    <p:extLst>
      <p:ext uri="{BB962C8B-B14F-4D97-AF65-F5344CB8AC3E}">
        <p14:creationId xmlns:p14="http://schemas.microsoft.com/office/powerpoint/2010/main" val="170916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 bwMode="auto">
          <a:xfrm>
            <a:off x="2319954" y="4724428"/>
            <a:ext cx="4989229" cy="4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Blooms vs. Toxins?</a:t>
            </a:r>
          </a:p>
        </p:txBody>
      </p:sp>
    </p:spTree>
    <p:extLst>
      <p:ext uri="{BB962C8B-B14F-4D97-AF65-F5344CB8AC3E}">
        <p14:creationId xmlns:p14="http://schemas.microsoft.com/office/powerpoint/2010/main" val="222362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16667" r="6615" b="6250"/>
          <a:stretch>
            <a:fillRect/>
          </a:stretch>
        </p:blipFill>
        <p:spPr bwMode="auto">
          <a:xfrm>
            <a:off x="228600" y="533400"/>
            <a:ext cx="86106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0" y="6519863"/>
            <a:ext cx="9144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prstClr val="black"/>
                </a:solidFill>
                <a:latin typeface="+mn-lt"/>
              </a:rPr>
              <a:t>Graham et al 2009 http://ks.water.usgs.gov/studies/qw/cyanobacteria/LLsummer-graham2.pdf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0" y="87313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prstClr val="black"/>
                </a:solidFill>
                <a:latin typeface="+mn-lt"/>
              </a:rPr>
              <a:t>At least 36 States and 50 Countries have reported </a:t>
            </a:r>
            <a:r>
              <a:rPr lang="en-US" altLang="en-US" sz="2000" dirty="0" err="1">
                <a:solidFill>
                  <a:prstClr val="black"/>
                </a:solidFill>
                <a:latin typeface="+mn-lt"/>
              </a:rPr>
              <a:t>cyanotoxin</a:t>
            </a:r>
            <a:r>
              <a:rPr lang="en-US" altLang="en-US" sz="2000" dirty="0">
                <a:solidFill>
                  <a:prstClr val="black"/>
                </a:solidFill>
                <a:latin typeface="+mn-lt"/>
              </a:rPr>
              <a:t> poisonings</a:t>
            </a:r>
          </a:p>
        </p:txBody>
      </p:sp>
    </p:spTree>
    <p:extLst>
      <p:ext uri="{BB962C8B-B14F-4D97-AF65-F5344CB8AC3E}">
        <p14:creationId xmlns:p14="http://schemas.microsoft.com/office/powerpoint/2010/main" val="396956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28" y="578609"/>
            <a:ext cx="8261469" cy="5947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0022" y="111954"/>
            <a:ext cx="546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Cyanotoxins</a:t>
            </a:r>
            <a:r>
              <a:rPr lang="en-US" sz="2800" dirty="0"/>
              <a:t> and Potential Producers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626" y="6519446"/>
            <a:ext cx="8711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600" dirty="0">
                <a:latin typeface="Segoe UI" panose="020B0502040204020203" pitchFamily="34" charset="0"/>
              </a:rPr>
              <a:t>From: </a:t>
            </a:r>
            <a:r>
              <a:rPr lang="en-US" sz="1600" dirty="0" err="1">
                <a:latin typeface="Segoe UI" panose="020B0502040204020203" pitchFamily="34" charset="0"/>
              </a:rPr>
              <a:t>Loftin</a:t>
            </a:r>
            <a:r>
              <a:rPr lang="en-US" sz="1600" dirty="0">
                <a:latin typeface="Segoe UI" panose="020B0502040204020203" pitchFamily="34" charset="0"/>
              </a:rPr>
              <a:t>, et al. (2016). </a:t>
            </a:r>
            <a:r>
              <a:rPr lang="en-US" sz="1600" u="sng" dirty="0">
                <a:latin typeface="Segoe UI" panose="020B0502040204020203" pitchFamily="34" charset="0"/>
              </a:rPr>
              <a:t>Harmful Algae </a:t>
            </a:r>
            <a:r>
              <a:rPr lang="en-US" sz="1600" b="1" u="sng" dirty="0">
                <a:latin typeface="Segoe UI" panose="020B0502040204020203" pitchFamily="34" charset="0"/>
              </a:rPr>
              <a:t>56: 77-90. </a:t>
            </a:r>
            <a:r>
              <a:rPr lang="en-US" sz="1600" dirty="0"/>
              <a:t>http://dx.doi.org/10.1016/j.hal.2016.04.001</a:t>
            </a:r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5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2223117" y="164237"/>
            <a:ext cx="6920883" cy="1143000"/>
          </a:xfrm>
        </p:spPr>
        <p:txBody>
          <a:bodyPr/>
          <a:lstStyle/>
          <a:p>
            <a: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EPA Health Advisory Concentrations for</a:t>
            </a:r>
            <a:b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alt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Microcystins</a:t>
            </a:r>
            <a: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alt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Cylindrospermopsin</a:t>
            </a:r>
            <a:br>
              <a:rPr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41500"/>
            <a:ext cx="8915400" cy="5019675"/>
          </a:xfrm>
        </p:spPr>
        <p:txBody>
          <a:bodyPr/>
          <a:lstStyle/>
          <a:p>
            <a:pPr marL="0" lvl="1" indent="0">
              <a:buSzPct val="90000"/>
              <a:buFontTx/>
              <a:buNone/>
              <a:defRPr/>
            </a:pP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Drinking water health advisory: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Microcystin:                 1.6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adults;       0.3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preschool children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Cylindrospermopsin:  3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adults;       0.7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preschool children</a:t>
            </a:r>
          </a:p>
          <a:p>
            <a:pPr marL="0" lvl="1" indent="0">
              <a:buSzPct val="90000"/>
              <a:buFontTx/>
              <a:buNone/>
              <a:defRPr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EPA, Office of Water, 820F15003, June 2015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Recreational Ambient Water Swimming Advisories (draft):</a:t>
            </a:r>
          </a:p>
          <a:p>
            <a:pPr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Microcystins: 4 µg/L</a:t>
            </a:r>
          </a:p>
          <a:p>
            <a:pPr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Cylindrospermopsin: 8 µg/L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“If used as a swimming advisory to protect swimmers at a beach, these values are not to be exceeded on any single day”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EPA, 822-P-16-002, December, 2016</a:t>
            </a:r>
          </a:p>
          <a:p>
            <a:pPr marL="0" lvl="1" indent="0">
              <a:buSzPct val="90000"/>
              <a:buFontTx/>
              <a:buNone/>
              <a:defRPr/>
            </a:pPr>
            <a:endParaRPr lang="en-US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2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73" y="3183908"/>
            <a:ext cx="8275654" cy="3394445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Questions:</a:t>
            </a:r>
          </a:p>
          <a:p>
            <a:r>
              <a:rPr lang="en-US" dirty="0"/>
              <a:t>Are there identifiable phytoplankton community types across the coterminous United States?</a:t>
            </a:r>
          </a:p>
          <a:p>
            <a:r>
              <a:rPr lang="en-US" dirty="0"/>
              <a:t>Is </a:t>
            </a:r>
            <a:r>
              <a:rPr lang="en-US" dirty="0" err="1"/>
              <a:t>cyanotoxin</a:t>
            </a:r>
            <a:r>
              <a:rPr lang="en-US" dirty="0"/>
              <a:t> level or detectability related to phytoplankton community type?</a:t>
            </a:r>
          </a:p>
          <a:p>
            <a:r>
              <a:rPr lang="en-US" dirty="0"/>
              <a:t>What are the environmental or biotic determinants of community type?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173" y="199242"/>
            <a:ext cx="8275654" cy="271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Goal:</a:t>
            </a:r>
          </a:p>
          <a:p>
            <a:r>
              <a:rPr lang="en-US" sz="3200" dirty="0"/>
              <a:t>To understand the relationship between phytoplankton community structure, cyanobacteria abundance, and the occurrence of </a:t>
            </a:r>
            <a:r>
              <a:rPr lang="en-US" sz="3200" dirty="0" err="1"/>
              <a:t>cyanotoxins</a:t>
            </a:r>
            <a:r>
              <a:rPr lang="en-US" sz="3200" dirty="0"/>
              <a:t> in lakes.</a:t>
            </a:r>
          </a:p>
        </p:txBody>
      </p:sp>
    </p:spTree>
    <p:extLst>
      <p:ext uri="{BB962C8B-B14F-4D97-AF65-F5344CB8AC3E}">
        <p14:creationId xmlns:p14="http://schemas.microsoft.com/office/powerpoint/2010/main" val="61314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878" y="1040380"/>
            <a:ext cx="3206504" cy="775777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486" y="2943360"/>
            <a:ext cx="7886700" cy="3741525"/>
          </a:xfrm>
        </p:spPr>
        <p:txBody>
          <a:bodyPr>
            <a:normAutofit/>
          </a:bodyPr>
          <a:lstStyle/>
          <a:p>
            <a:r>
              <a:rPr lang="en-US" dirty="0"/>
              <a:t>Data from the 2007 National Lake Assessment.</a:t>
            </a:r>
          </a:p>
          <a:p>
            <a:r>
              <a:rPr lang="en-US" dirty="0"/>
              <a:t>1148 lakes with complete physical, chemical and biological data selected for analysis.</a:t>
            </a:r>
          </a:p>
          <a:p>
            <a:r>
              <a:rPr lang="en-US" dirty="0"/>
              <a:t>Phytoplankton identified to genus and enumerated</a:t>
            </a:r>
          </a:p>
          <a:p>
            <a:r>
              <a:rPr lang="en-US" dirty="0"/>
              <a:t>Total sample </a:t>
            </a:r>
            <a:r>
              <a:rPr lang="en-US" dirty="0" err="1"/>
              <a:t>cyanotoxin</a:t>
            </a:r>
            <a:r>
              <a:rPr lang="en-US" dirty="0"/>
              <a:t> (</a:t>
            </a:r>
            <a:r>
              <a:rPr lang="en-US" dirty="0" err="1"/>
              <a:t>microcystin</a:t>
            </a:r>
            <a:r>
              <a:rPr lang="en-US" dirty="0"/>
              <a:t>, </a:t>
            </a:r>
            <a:r>
              <a:rPr lang="en-US" dirty="0" err="1"/>
              <a:t>saxitoxin</a:t>
            </a:r>
            <a:r>
              <a:rPr lang="en-US" dirty="0"/>
              <a:t>, </a:t>
            </a:r>
            <a:r>
              <a:rPr lang="en-US" dirty="0" err="1"/>
              <a:t>cylindrospermopsin</a:t>
            </a:r>
            <a:r>
              <a:rPr lang="en-US" dirty="0"/>
              <a:t>) concentrations measured by ELISA </a:t>
            </a:r>
            <a:r>
              <a:rPr lang="en-US" sz="1600" dirty="0"/>
              <a:t>(Loftin et al 2015 http://dx.doi.org/10.3133/ds929) </a:t>
            </a:r>
          </a:p>
          <a:p>
            <a:r>
              <a:rPr lang="en-US" dirty="0"/>
              <a:t>Data from the 2012 National Lake Assessment.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151" t="9651" r="23160" b="38370"/>
          <a:stretch/>
        </p:blipFill>
        <p:spPr>
          <a:xfrm>
            <a:off x="368423" y="141007"/>
            <a:ext cx="4909351" cy="257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2318" y="141007"/>
            <a:ext cx="44343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https://www.epa.gov/national-aquatic-resource-surveys/nla</a:t>
            </a:r>
          </a:p>
        </p:txBody>
      </p:sp>
    </p:spTree>
    <p:extLst>
      <p:ext uri="{BB962C8B-B14F-4D97-AF65-F5344CB8AC3E}">
        <p14:creationId xmlns:p14="http://schemas.microsoft.com/office/powerpoint/2010/main" val="163019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3116</TotalTime>
  <Words>645</Words>
  <Application>Microsoft Office PowerPoint</Application>
  <PresentationFormat>On-screen Show (4:3)</PresentationFormat>
  <Paragraphs>109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Lucida Console</vt:lpstr>
      <vt:lpstr>Segoe UI</vt:lpstr>
      <vt:lpstr>Times</vt:lpstr>
      <vt:lpstr>Times New Roman</vt:lpstr>
      <vt:lpstr>Office Theme</vt:lpstr>
      <vt:lpstr>Blank Presentation</vt:lpstr>
      <vt:lpstr>Phytoplankton community composition and cyanotoxin detection among lakes included in the 2007 National Lake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EPA Health Advisory Concentrations for Microcystins and Cylindrospermopsin </vt:lpstr>
      <vt:lpstr>PowerPoint Presentation</vt:lpstr>
      <vt:lpstr>Data Sources</vt:lpstr>
      <vt:lpstr>PowerPoint Presentation</vt:lpstr>
      <vt:lpstr>Methods -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Phytoplankton community composition and cyanotoxin detection among lakes included in the 2007 National Lake Assessment</dc:title>
  <dc:creator>Milstead, Bryan</dc:creator>
  <cp:lastModifiedBy>Bryan Milstead</cp:lastModifiedBy>
  <cp:revision>108</cp:revision>
  <cp:lastPrinted>2017-07-27T19:14:31Z</cp:lastPrinted>
  <dcterms:created xsi:type="dcterms:W3CDTF">2017-07-10T15:55:00Z</dcterms:created>
  <dcterms:modified xsi:type="dcterms:W3CDTF">2017-08-03T17:48:25Z</dcterms:modified>
</cp:coreProperties>
</file>